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koto" charset="1" panose="00000000000000000000"/>
      <p:regular r:id="rId20"/>
    </p:embeddedFont>
    <p:embeddedFont>
      <p:font typeface="Helvetica World Bold" charset="1" panose="020B0800040000020004"/>
      <p:regular r:id="rId21"/>
    </p:embeddedFont>
    <p:embeddedFont>
      <p:font typeface="Helvetica World" charset="1" panose="020B0500040000020004"/>
      <p:regular r:id="rId22"/>
    </p:embeddedFont>
    <p:embeddedFont>
      <p:font typeface="Helvetica World Bold Italics" charset="1" panose="020B080004000009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559106" y="7551770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7319150" y="6412891"/>
            <a:ext cx="3649700" cy="700729"/>
            <a:chOff x="0" y="0"/>
            <a:chExt cx="211670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16707" cy="406400"/>
            </a:xfrm>
            <a:custGeom>
              <a:avLst/>
              <a:gdLst/>
              <a:ahLst/>
              <a:cxnLst/>
              <a:rect r="r" b="b" t="t" l="l"/>
              <a:pathLst>
                <a:path h="406400" w="2116707">
                  <a:moveTo>
                    <a:pt x="1913507" y="0"/>
                  </a:moveTo>
                  <a:cubicBezTo>
                    <a:pt x="2025732" y="0"/>
                    <a:pt x="2116707" y="90976"/>
                    <a:pt x="2116707" y="203200"/>
                  </a:cubicBezTo>
                  <a:cubicBezTo>
                    <a:pt x="2116707" y="315424"/>
                    <a:pt x="2025732" y="406400"/>
                    <a:pt x="191350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6606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116707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90550" y="3391983"/>
            <a:ext cx="10106899" cy="325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6"/>
              </a:lnSpc>
            </a:pPr>
            <a:r>
              <a:rPr lang="en-US" sz="752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Introduction to BERT</a:t>
            </a:r>
          </a:p>
          <a:p>
            <a:pPr algn="ctr">
              <a:lnSpc>
                <a:spcPts val="850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350817" y="5503980"/>
            <a:ext cx="9586367" cy="60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b="true" sz="3234" spc="323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HASAN ABDELHADY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0219" y="6570533"/>
            <a:ext cx="3628630" cy="42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800" spc="28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AIE - 400 - NLP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660486"/>
            <a:ext cx="13181150" cy="3623430"/>
          </a:xfrm>
          <a:custGeom>
            <a:avLst/>
            <a:gdLst/>
            <a:ahLst/>
            <a:cxnLst/>
            <a:rect r="r" b="b" t="t" l="l"/>
            <a:pathLst>
              <a:path h="3623430" w="13181150">
                <a:moveTo>
                  <a:pt x="0" y="0"/>
                </a:moveTo>
                <a:lnTo>
                  <a:pt x="13181150" y="0"/>
                </a:lnTo>
                <a:lnTo>
                  <a:pt x="13181150" y="3623430"/>
                </a:lnTo>
                <a:lnTo>
                  <a:pt x="0" y="3623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841684"/>
            <a:ext cx="13181150" cy="1126156"/>
          </a:xfrm>
          <a:custGeom>
            <a:avLst/>
            <a:gdLst/>
            <a:ahLst/>
            <a:cxnLst/>
            <a:rect r="r" b="b" t="t" l="l"/>
            <a:pathLst>
              <a:path h="1126156" w="13181150">
                <a:moveTo>
                  <a:pt x="0" y="0"/>
                </a:moveTo>
                <a:lnTo>
                  <a:pt x="13181150" y="0"/>
                </a:lnTo>
                <a:lnTo>
                  <a:pt x="13181150" y="1126156"/>
                </a:lnTo>
                <a:lnTo>
                  <a:pt x="0" y="112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5759" y="599070"/>
            <a:ext cx="14513066" cy="933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6"/>
              </a:lnSpc>
            </a:pPr>
            <a:r>
              <a:rPr lang="en-US" sz="64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Sentiment Analysis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761725"/>
            <a:ext cx="14290091" cy="4537104"/>
          </a:xfrm>
          <a:custGeom>
            <a:avLst/>
            <a:gdLst/>
            <a:ahLst/>
            <a:cxnLst/>
            <a:rect r="r" b="b" t="t" l="l"/>
            <a:pathLst>
              <a:path h="4537104" w="14290091">
                <a:moveTo>
                  <a:pt x="0" y="0"/>
                </a:moveTo>
                <a:lnTo>
                  <a:pt x="14290091" y="0"/>
                </a:lnTo>
                <a:lnTo>
                  <a:pt x="14290091" y="4537103"/>
                </a:lnTo>
                <a:lnTo>
                  <a:pt x="0" y="4537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632925"/>
            <a:ext cx="9275528" cy="1439306"/>
          </a:xfrm>
          <a:custGeom>
            <a:avLst/>
            <a:gdLst/>
            <a:ahLst/>
            <a:cxnLst/>
            <a:rect r="r" b="b" t="t" l="l"/>
            <a:pathLst>
              <a:path h="1439306" w="9275528">
                <a:moveTo>
                  <a:pt x="0" y="0"/>
                </a:moveTo>
                <a:lnTo>
                  <a:pt x="9275528" y="0"/>
                </a:lnTo>
                <a:lnTo>
                  <a:pt x="9275528" y="1439306"/>
                </a:lnTo>
                <a:lnTo>
                  <a:pt x="0" y="1439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5759" y="599070"/>
            <a:ext cx="14513066" cy="933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6"/>
              </a:lnSpc>
            </a:pPr>
            <a:r>
              <a:rPr lang="en-US" sz="64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Question answring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703754"/>
            <a:ext cx="13146835" cy="4289155"/>
          </a:xfrm>
          <a:custGeom>
            <a:avLst/>
            <a:gdLst/>
            <a:ahLst/>
            <a:cxnLst/>
            <a:rect r="r" b="b" t="t" l="l"/>
            <a:pathLst>
              <a:path h="4289155" w="13146835">
                <a:moveTo>
                  <a:pt x="0" y="0"/>
                </a:moveTo>
                <a:lnTo>
                  <a:pt x="13146835" y="0"/>
                </a:lnTo>
                <a:lnTo>
                  <a:pt x="13146835" y="4289155"/>
                </a:lnTo>
                <a:lnTo>
                  <a:pt x="0" y="4289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467137"/>
            <a:ext cx="9164752" cy="1573054"/>
          </a:xfrm>
          <a:custGeom>
            <a:avLst/>
            <a:gdLst/>
            <a:ahLst/>
            <a:cxnLst/>
            <a:rect r="r" b="b" t="t" l="l"/>
            <a:pathLst>
              <a:path h="1573054" w="9164752">
                <a:moveTo>
                  <a:pt x="0" y="0"/>
                </a:moveTo>
                <a:lnTo>
                  <a:pt x="9164752" y="0"/>
                </a:lnTo>
                <a:lnTo>
                  <a:pt x="9164752" y="1573054"/>
                </a:lnTo>
                <a:lnTo>
                  <a:pt x="0" y="1573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5759" y="599070"/>
            <a:ext cx="14513066" cy="933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6"/>
              </a:lnSpc>
            </a:pPr>
            <a:r>
              <a:rPr lang="en-US" sz="64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Question answring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835341"/>
            <a:ext cx="11682660" cy="5476247"/>
          </a:xfrm>
          <a:custGeom>
            <a:avLst/>
            <a:gdLst/>
            <a:ahLst/>
            <a:cxnLst/>
            <a:rect r="r" b="b" t="t" l="l"/>
            <a:pathLst>
              <a:path h="5476247" w="11682660">
                <a:moveTo>
                  <a:pt x="0" y="0"/>
                </a:moveTo>
                <a:lnTo>
                  <a:pt x="11682660" y="0"/>
                </a:lnTo>
                <a:lnTo>
                  <a:pt x="11682660" y="5476247"/>
                </a:lnTo>
                <a:lnTo>
                  <a:pt x="0" y="5476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061485"/>
            <a:ext cx="11682660" cy="592521"/>
          </a:xfrm>
          <a:custGeom>
            <a:avLst/>
            <a:gdLst/>
            <a:ahLst/>
            <a:cxnLst/>
            <a:rect r="r" b="b" t="t" l="l"/>
            <a:pathLst>
              <a:path h="592521" w="11682660">
                <a:moveTo>
                  <a:pt x="0" y="0"/>
                </a:moveTo>
                <a:lnTo>
                  <a:pt x="11682660" y="0"/>
                </a:lnTo>
                <a:lnTo>
                  <a:pt x="11682660" y="592521"/>
                </a:lnTo>
                <a:lnTo>
                  <a:pt x="0" y="592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355" r="0" b="-988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5759" y="599070"/>
            <a:ext cx="14513066" cy="933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6"/>
              </a:lnSpc>
            </a:pPr>
            <a:r>
              <a:rPr lang="en-US" sz="64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Feature similarity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09673" y="4203742"/>
            <a:ext cx="11868655" cy="128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9"/>
              </a:lnSpc>
            </a:pPr>
            <a:r>
              <a:rPr lang="en-US" sz="884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15306" y="5424124"/>
            <a:ext cx="11257388" cy="713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8"/>
              </a:lnSpc>
            </a:pPr>
            <a:r>
              <a:rPr lang="en-US" b="true" sz="3798" spc="379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 YOUR </a:t>
            </a:r>
            <a:r>
              <a:rPr lang="en-US" b="true" sz="3798" i="true" spc="379">
                <a:solidFill>
                  <a:srgbClr val="FFFFFF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236957"/>
            <a:ext cx="10042094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What is BERT?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716195"/>
            <a:ext cx="9358198" cy="300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BERT stands for</a:t>
            </a:r>
            <a:r>
              <a:rPr lang="en-US" sz="24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Bidirectional Encoder Representations from Transformers</a:t>
            </a:r>
            <a:r>
              <a:rPr lang="en-US" sz="24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It’s a model created by Google AI in 2018 to help computers understand human language better. It was a big breakthrough in the field of Natural Language Processing (NLP), which is all about teaching computers to read, understand, and respond to human language.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88060"/>
            <a:ext cx="4967787" cy="47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Why BERT?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02</a:t>
            </a:r>
          </a:p>
        </p:txBody>
      </p:sp>
      <p:sp>
        <p:nvSpPr>
          <p:cNvPr name="AutoShape 8" id="8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5597" t="0" r="-15597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769734"/>
            <a:ext cx="10042094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What is BERT?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80486"/>
            <a:ext cx="9358198" cy="22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BERT WAS TRAINED ON: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ENTIRETY OF WIKIPEDIA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10s of thousands of books with a total of 3.3 Billion Words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588060"/>
            <a:ext cx="4967787" cy="47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Why BERT?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19795"/>
            <a:ext cx="9287433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why bert?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02668"/>
            <a:ext cx="11997832" cy="379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Previous models read text one way (left-to-right or right-to-left)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BERT reads text both ways for better context understanding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Example: '</a:t>
            </a:r>
            <a:r>
              <a:rPr lang="en-US" b="true" sz="36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bank is near the river</a:t>
            </a: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'</a:t>
            </a:r>
          </a:p>
          <a:p>
            <a:pPr algn="l" marL="1381764" indent="-460588" lvl="2">
              <a:lnSpc>
                <a:spcPts val="4480"/>
              </a:lnSpc>
              <a:buFont typeface="Arial"/>
              <a:buChar char="⚬"/>
            </a:pPr>
            <a:r>
              <a:rPr lang="en-US" sz="3200" u="sng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Left to right misinterpretation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88060"/>
            <a:ext cx="4967787" cy="47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Does BERT Work?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04</a:t>
            </a:r>
          </a:p>
        </p:txBody>
      </p:sp>
      <p:sp>
        <p:nvSpPr>
          <p:cNvPr name="AutoShape 8" id="8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87342"/>
            <a:ext cx="10657893" cy="207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How Does BERT Work?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89755"/>
            <a:ext cx="10973683" cy="382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Based on Transformer architecture ( Good at analyzing text )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'attention' to focus on important parts of sentences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Reads text in both directions simultaneously (bidirectional)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88060"/>
            <a:ext cx="5328947" cy="883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spc="-96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Pretraining and Fine-tuning</a:t>
            </a:r>
          </a:p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</a:p>
        </p:txBody>
      </p:sp>
      <p:sp>
        <p:nvSpPr>
          <p:cNvPr name="AutoShape 6" id="6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05</a:t>
            </a:r>
          </a:p>
        </p:txBody>
      </p:sp>
      <p:sp>
        <p:nvSpPr>
          <p:cNvPr name="AutoShape 8" id="8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8" r="0" b="-183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88060"/>
            <a:ext cx="5328947" cy="883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spc="-96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Applications of BERT</a:t>
            </a:r>
          </a:p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987342"/>
            <a:ext cx="11449205" cy="310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Pretraining and Fine-tuning</a:t>
            </a:r>
          </a:p>
          <a:p>
            <a:pPr algn="l">
              <a:lnSpc>
                <a:spcPts val="81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89755"/>
            <a:ext cx="10973683" cy="318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Pretraining: Learns basic language patterns from large text data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Fine-tuning: Adjusted for specific tasks (e.g., sentiment analysis)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Adaptable to various NLP applications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6" t="0" r="-9016" b="-118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3843" y="1527136"/>
            <a:ext cx="9946540" cy="310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Applications of BERT</a:t>
            </a:r>
          </a:p>
          <a:p>
            <a:pPr algn="l">
              <a:lnSpc>
                <a:spcPts val="81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66718"/>
            <a:ext cx="9781683" cy="382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Question Answering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Text Classification (e.g., spam detection)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Named Entity Recognition (NER)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Sentiment Analysis</a:t>
            </a:r>
          </a:p>
          <a:p>
            <a:pPr algn="l">
              <a:lnSpc>
                <a:spcPts val="50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88060"/>
            <a:ext cx="4967787" cy="47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Why BERT is Special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07</a:t>
            </a:r>
          </a:p>
        </p:txBody>
      </p:sp>
      <p:sp>
        <p:nvSpPr>
          <p:cNvPr name="AutoShape 8" id="8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9248775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63843" y="1527136"/>
            <a:ext cx="9946540" cy="207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Why BERT is Special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3843" y="3796841"/>
            <a:ext cx="9781683" cy="382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Bidirectional reading enables deeper understanding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Attention mechanism focuses on key words and relationships</a:t>
            </a:r>
          </a:p>
          <a:p>
            <a:pPr algn="just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Pretrained on large datasets; adaptable to new tasks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588060"/>
            <a:ext cx="4967787" cy="47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Using BERT in Codepace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4068443" y="1479511"/>
            <a:ext cx="3190857" cy="0"/>
          </a:xfrm>
          <a:prstGeom prst="line">
            <a:avLst/>
          </a:prstGeom>
          <a:ln cap="flat" w="19050">
            <a:solidFill>
              <a:srgbClr val="AD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154515" y="4518836"/>
            <a:ext cx="4665008" cy="821413"/>
          </a:xfrm>
          <a:custGeom>
            <a:avLst/>
            <a:gdLst/>
            <a:ahLst/>
            <a:cxnLst/>
            <a:rect r="r" b="b" t="t" l="l"/>
            <a:pathLst>
              <a:path h="821413" w="4665008">
                <a:moveTo>
                  <a:pt x="0" y="0"/>
                </a:moveTo>
                <a:lnTo>
                  <a:pt x="4665008" y="0"/>
                </a:lnTo>
                <a:lnTo>
                  <a:pt x="4665008" y="821414"/>
                </a:lnTo>
                <a:lnTo>
                  <a:pt x="0" y="821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54515" y="6147970"/>
            <a:ext cx="4665008" cy="906260"/>
          </a:xfrm>
          <a:custGeom>
            <a:avLst/>
            <a:gdLst/>
            <a:ahLst/>
            <a:cxnLst/>
            <a:rect r="r" b="b" t="t" l="l"/>
            <a:pathLst>
              <a:path h="906260" w="4665008">
                <a:moveTo>
                  <a:pt x="0" y="0"/>
                </a:moveTo>
                <a:lnTo>
                  <a:pt x="4665008" y="0"/>
                </a:lnTo>
                <a:lnTo>
                  <a:pt x="4665008" y="906260"/>
                </a:lnTo>
                <a:lnTo>
                  <a:pt x="0" y="906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5759" y="608595"/>
            <a:ext cx="11694019" cy="310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Using BERT in your Codepace</a:t>
            </a:r>
          </a:p>
          <a:p>
            <a:pPr algn="l">
              <a:lnSpc>
                <a:spcPts val="81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3843" y="3796841"/>
            <a:ext cx="978168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Installation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68443" y="818796"/>
            <a:ext cx="319085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 spc="-96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Slide 09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3843" y="5425975"/>
            <a:ext cx="9781683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Import Libraries and Load BERT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DAGVey3J9kQ</dc:identifier>
  <dcterms:modified xsi:type="dcterms:W3CDTF">2011-08-01T06:04:30Z</dcterms:modified>
  <cp:revision>1</cp:revision>
  <dc:title>BERT</dc:title>
</cp:coreProperties>
</file>